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5" r:id="rId4"/>
  </p:sldMasterIdLst>
  <p:notesMasterIdLst>
    <p:notesMasterId r:id="rId24"/>
  </p:notesMasterIdLst>
  <p:handoutMasterIdLst>
    <p:handoutMasterId r:id="rId25"/>
  </p:handoutMasterIdLst>
  <p:sldIdLst>
    <p:sldId id="256" r:id="rId5"/>
    <p:sldId id="257" r:id="rId6"/>
    <p:sldId id="258" r:id="rId7"/>
    <p:sldId id="259" r:id="rId8"/>
    <p:sldId id="260" r:id="rId9"/>
    <p:sldId id="275"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966866-859F-4920-9C8D-F5FE814A9502}" v="37" dt="2022-07-15T15:38:04.291"/>
    <p1510:client id="{458DB408-8AA5-4A7C-912B-3E098C72DAA7}" v="190" dt="2022-07-15T16:02:10.945"/>
    <p1510:client id="{7E3C238C-2D88-4C4B-8700-15C74F8F0C7E}" v="25" dt="2022-07-19T06:33:15.215"/>
    <p1510:client id="{8E847F68-3744-49CB-AB65-AACC70274A5D}" v="137" dt="2022-07-15T14:48:45.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autoAdjust="0"/>
  </p:normalViewPr>
  <p:slideViewPr>
    <p:cSldViewPr snapToGrid="0">
      <p:cViewPr>
        <p:scale>
          <a:sx n="100" d="100"/>
          <a:sy n="100" d="100"/>
        </p:scale>
        <p:origin x="-72" y="-40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18FA9B-3E06-41AF-BDF7-6710797097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0F9B942-99CF-4AC4-9F77-E625D2C71C6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7E2813-601B-4697-B14D-165027600992}" type="datetimeFigureOut">
              <a:rPr lang="en-US" smtClean="0"/>
              <a:t>7/18/2022</a:t>
            </a:fld>
            <a:endParaRPr lang="en-US"/>
          </a:p>
        </p:txBody>
      </p:sp>
      <p:sp>
        <p:nvSpPr>
          <p:cNvPr id="4" name="Footer Placeholder 3">
            <a:extLst>
              <a:ext uri="{FF2B5EF4-FFF2-40B4-BE49-F238E27FC236}">
                <a16:creationId xmlns:a16="http://schemas.microsoft.com/office/drawing/2014/main" id="{3CAD4C1D-64AA-4DA1-8A75-FCF5ECA450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D886DA9-2A38-4F39-B33B-4F7B5E4444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75EF03-110B-4710-A708-FEF1927612B9}" type="slidenum">
              <a:rPr lang="en-US" smtClean="0"/>
              <a:t>‹#›</a:t>
            </a:fld>
            <a:endParaRPr lang="en-US"/>
          </a:p>
        </p:txBody>
      </p:sp>
    </p:spTree>
    <p:extLst>
      <p:ext uri="{BB962C8B-B14F-4D97-AF65-F5344CB8AC3E}">
        <p14:creationId xmlns:p14="http://schemas.microsoft.com/office/powerpoint/2010/main" val="1632321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3F8F91-4F38-4A01-947F-C76C21BA8A7A}" type="datetimeFigureOut">
              <a:rPr lang="en-US" smtClean="0"/>
              <a:t>7/18/2022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CCA95-4F40-4CDD-BF1E-B8C9EB86EE73}" type="slidenum">
              <a:rPr lang="en-US" smtClean="0"/>
              <a:t>‹#›</a:t>
            </a:fld>
            <a:endParaRPr lang="en-US"/>
          </a:p>
        </p:txBody>
      </p:sp>
    </p:spTree>
    <p:extLst>
      <p:ext uri="{BB962C8B-B14F-4D97-AF65-F5344CB8AC3E}">
        <p14:creationId xmlns:p14="http://schemas.microsoft.com/office/powerpoint/2010/main" val="2566295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8CCA95-4F40-4CDD-BF1E-B8C9EB86EE73}" type="slidenum">
              <a:rPr lang="en-US" smtClean="0"/>
              <a:t>1</a:t>
            </a:fld>
            <a:endParaRPr lang="en-US"/>
          </a:p>
        </p:txBody>
      </p:sp>
    </p:spTree>
    <p:extLst>
      <p:ext uri="{BB962C8B-B14F-4D97-AF65-F5344CB8AC3E}">
        <p14:creationId xmlns:p14="http://schemas.microsoft.com/office/powerpoint/2010/main" val="30318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7/18/2022</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66864597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536973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362932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12327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924132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403616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272125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1739976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663839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438524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7/18/2022</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959871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7/18/2022</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70248942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byjus.com/maths/definite-integral/"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byjus.com/maths/simpsons-rul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B28281-3783-403A-B1AB-0182A003DFE3}"/>
              </a:ext>
            </a:extLst>
          </p:cNvPr>
          <p:cNvSpPr>
            <a:spLocks noGrp="1"/>
          </p:cNvSpPr>
          <p:nvPr>
            <p:ph type="ctrTitle"/>
          </p:nvPr>
        </p:nvSpPr>
        <p:spPr>
          <a:xfrm>
            <a:off x="1462016" y="788533"/>
            <a:ext cx="9267968" cy="2732687"/>
          </a:xfrm>
        </p:spPr>
        <p:txBody>
          <a:bodyPr anchor="b">
            <a:normAutofit/>
          </a:bodyPr>
          <a:lstStyle/>
          <a:p>
            <a:pPr algn="ctr"/>
            <a:r>
              <a:rPr lang="en-US" dirty="0"/>
              <a:t>NUMERICAL INTEGRATION </a:t>
            </a:r>
          </a:p>
        </p:txBody>
      </p:sp>
      <p:sp>
        <p:nvSpPr>
          <p:cNvPr id="3" name="Subtitle 2">
            <a:extLst>
              <a:ext uri="{FF2B5EF4-FFF2-40B4-BE49-F238E27FC236}">
                <a16:creationId xmlns:a16="http://schemas.microsoft.com/office/drawing/2014/main" id="{C4542EAC-8BF3-4BFD-9891-145BC49409C2}"/>
              </a:ext>
            </a:extLst>
          </p:cNvPr>
          <p:cNvSpPr>
            <a:spLocks noGrp="1"/>
          </p:cNvSpPr>
          <p:nvPr>
            <p:ph type="subTitle" idx="1"/>
          </p:nvPr>
        </p:nvSpPr>
        <p:spPr>
          <a:xfrm>
            <a:off x="2293620" y="4164697"/>
            <a:ext cx="7604761" cy="1357637"/>
          </a:xfrm>
        </p:spPr>
        <p:txBody>
          <a:bodyPr anchor="t">
            <a:normAutofit/>
          </a:bodyPr>
          <a:lstStyle/>
          <a:p>
            <a:pPr algn="ctr"/>
            <a:r>
              <a:rPr lang="en-US" dirty="0"/>
              <a:t>CHAPTER 5</a:t>
            </a:r>
          </a:p>
        </p:txBody>
      </p:sp>
      <p:cxnSp>
        <p:nvCxnSpPr>
          <p:cNvPr id="10" name="Straight Connector 9">
            <a:extLst>
              <a:ext uri="{FF2B5EF4-FFF2-40B4-BE49-F238E27FC236}">
                <a16:creationId xmlns:a16="http://schemas.microsoft.com/office/drawing/2014/main" id="{DE3FB7FD-3883-4AFF-8349-2E3BBDA714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3842963"/>
            <a:ext cx="7772400" cy="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2" name="Freeform 6">
            <a:extLst>
              <a:ext uri="{FF2B5EF4-FFF2-40B4-BE49-F238E27FC236}">
                <a16:creationId xmlns:a16="http://schemas.microsoft.com/office/drawing/2014/main" id="{B3BE00DD-5F52-49B1-A83B-F2E555AC5D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553726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1" name="Straight Connector 10">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5A06A02-33AF-F4A1-607C-31A0E9DF5138}"/>
              </a:ext>
            </a:extLst>
          </p:cNvPr>
          <p:cNvPicPr>
            <a:picLocks noChangeAspect="1"/>
          </p:cNvPicPr>
          <p:nvPr/>
        </p:nvPicPr>
        <p:blipFill rotWithShape="1">
          <a:blip r:embed="rId2"/>
          <a:srcRect t="5733" r="-2" b="19266"/>
          <a:stretch/>
        </p:blipFill>
        <p:spPr>
          <a:xfrm>
            <a:off x="1" y="10"/>
            <a:ext cx="12191999" cy="6857990"/>
          </a:xfrm>
          <a:prstGeom prst="rect">
            <a:avLst/>
          </a:prstGeom>
        </p:spPr>
      </p:pic>
      <p:sp>
        <p:nvSpPr>
          <p:cNvPr id="15" name="Rectangle 14">
            <a:extLst>
              <a:ext uri="{FF2B5EF4-FFF2-40B4-BE49-F238E27FC236}">
                <a16:creationId xmlns:a16="http://schemas.microsoft.com/office/drawing/2014/main" id="{E4398140-F067-40E9-892C-4DB04C70B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4600" y="-1244600"/>
            <a:ext cx="6858000" cy="9347200"/>
          </a:xfrm>
          <a:prstGeom prst="rect">
            <a:avLst/>
          </a:prstGeom>
          <a:gradFill>
            <a:gsLst>
              <a:gs pos="100000">
                <a:srgbClr val="000000">
                  <a:alpha val="0"/>
                </a:srgbClr>
              </a:gs>
              <a:gs pos="0">
                <a:schemeClr val="tx1"/>
              </a:gs>
              <a:gs pos="0">
                <a:srgbClr val="000000">
                  <a:alpha val="7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3FD62F-79EF-3140-ABB1-C70C7EB4AA06}"/>
              </a:ext>
            </a:extLst>
          </p:cNvPr>
          <p:cNvSpPr>
            <a:spLocks noGrp="1"/>
          </p:cNvSpPr>
          <p:nvPr>
            <p:ph type="title"/>
          </p:nvPr>
        </p:nvSpPr>
        <p:spPr>
          <a:xfrm>
            <a:off x="758952" y="1143000"/>
            <a:ext cx="4572000" cy="2984701"/>
          </a:xfrm>
        </p:spPr>
        <p:txBody>
          <a:bodyPr vert="horz" lIns="91440" tIns="45720" rIns="91440" bIns="45720" rtlCol="0" anchor="b">
            <a:normAutofit/>
          </a:bodyPr>
          <a:lstStyle/>
          <a:p>
            <a:r>
              <a:rPr lang="en-US" sz="5100" dirty="0">
                <a:solidFill>
                  <a:srgbClr val="FFFFFF"/>
                </a:solidFill>
              </a:rPr>
              <a:t>INTRODUCTION</a:t>
            </a:r>
          </a:p>
        </p:txBody>
      </p:sp>
      <p:cxnSp>
        <p:nvCxnSpPr>
          <p:cNvPr id="17" name="Straight Connector 16">
            <a:extLst>
              <a:ext uri="{FF2B5EF4-FFF2-40B4-BE49-F238E27FC236}">
                <a16:creationId xmlns:a16="http://schemas.microsoft.com/office/drawing/2014/main" id="{17726E8A-324C-4684-96F2-AFDDFB2F14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58952" y="4291242"/>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482267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9" name="Rectangle 8">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F9D0394-85BE-95F0-1ABD-BC767573ECC5}"/>
              </a:ext>
            </a:extLst>
          </p:cNvPr>
          <p:cNvSpPr txBox="1"/>
          <p:nvPr/>
        </p:nvSpPr>
        <p:spPr>
          <a:xfrm>
            <a:off x="758824" y="2607732"/>
            <a:ext cx="10686573" cy="317435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82880" defTabSz="914400">
              <a:lnSpc>
                <a:spcPct val="110000"/>
              </a:lnSpc>
              <a:spcBef>
                <a:spcPts val="400"/>
              </a:spcBef>
              <a:spcAft>
                <a:spcPts val="400"/>
              </a:spcAft>
              <a:buFont typeface="Arial" panose="020B0604020202020204" pitchFamily="34" charset="0"/>
            </a:pPr>
            <a:r>
              <a:rPr lang="en-US" sz="3200" dirty="0">
                <a:solidFill>
                  <a:schemeClr val="tx1">
                    <a:lumMod val="85000"/>
                    <a:lumOff val="15000"/>
                  </a:schemeClr>
                </a:solidFill>
              </a:rPr>
              <a:t>Numerical integration methods can generally be described as </a:t>
            </a:r>
            <a:r>
              <a:rPr lang="en-US" sz="3200" b="1" dirty="0">
                <a:solidFill>
                  <a:schemeClr val="tx1">
                    <a:lumMod val="85000"/>
                    <a:lumOff val="15000"/>
                  </a:schemeClr>
                </a:solidFill>
              </a:rPr>
              <a:t>combining evaluations of the integrand to get an approximation to the integral</a:t>
            </a:r>
            <a:r>
              <a:rPr lang="en-US" sz="3200" dirty="0">
                <a:solidFill>
                  <a:schemeClr val="tx1">
                    <a:lumMod val="85000"/>
                    <a:lumOff val="15000"/>
                  </a:schemeClr>
                </a:solidFill>
              </a:rPr>
              <a:t>. The integrand is evaluated at a finite set of points called integration points and a weighted sum of these values is used to approximate the integral.</a:t>
            </a:r>
          </a:p>
        </p:txBody>
      </p:sp>
      <p:sp>
        <p:nvSpPr>
          <p:cNvPr id="13"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4229562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4A98CF-5529-4F3E-A692-2CF1D51F3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0825122" cy="6858000"/>
          </a:xfrm>
          <a:custGeom>
            <a:avLst/>
            <a:gdLst>
              <a:gd name="connsiteX0" fmla="*/ 0 w 10825122"/>
              <a:gd name="connsiteY0" fmla="*/ 0 h 6858000"/>
              <a:gd name="connsiteX1" fmla="*/ 9969784 w 10825122"/>
              <a:gd name="connsiteY1" fmla="*/ 0 h 6858000"/>
              <a:gd name="connsiteX2" fmla="*/ 10105415 w 10825122"/>
              <a:gd name="connsiteY2" fmla="*/ 264816 h 6858000"/>
              <a:gd name="connsiteX3" fmla="*/ 10825122 w 10825122"/>
              <a:gd name="connsiteY3" fmla="*/ 3429000 h 6858000"/>
              <a:gd name="connsiteX4" fmla="*/ 10105415 w 10825122"/>
              <a:gd name="connsiteY4" fmla="*/ 6593184 h 6858000"/>
              <a:gd name="connsiteX5" fmla="*/ 9969784 w 10825122"/>
              <a:gd name="connsiteY5" fmla="*/ 6858000 h 6858000"/>
              <a:gd name="connsiteX6" fmla="*/ 0 w 108251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25122" h="6858000">
                <a:moveTo>
                  <a:pt x="0" y="0"/>
                </a:moveTo>
                <a:lnTo>
                  <a:pt x="9969784" y="0"/>
                </a:lnTo>
                <a:lnTo>
                  <a:pt x="10105415" y="264816"/>
                </a:lnTo>
                <a:cubicBezTo>
                  <a:pt x="10566647" y="1222029"/>
                  <a:pt x="10825122" y="2295330"/>
                  <a:pt x="10825122" y="3429000"/>
                </a:cubicBezTo>
                <a:cubicBezTo>
                  <a:pt x="10825122" y="4562671"/>
                  <a:pt x="10566647" y="5635971"/>
                  <a:pt x="10105415" y="6593184"/>
                </a:cubicBezTo>
                <a:lnTo>
                  <a:pt x="996978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5" descr="Text&#10;&#10;Description automatically generated">
            <a:extLst>
              <a:ext uri="{FF2B5EF4-FFF2-40B4-BE49-F238E27FC236}">
                <a16:creationId xmlns:a16="http://schemas.microsoft.com/office/drawing/2014/main" id="{F2D0BFDB-0B6C-47A4-AFF2-31139BB6600E}"/>
              </a:ext>
            </a:extLst>
          </p:cNvPr>
          <p:cNvPicPr>
            <a:picLocks noChangeAspect="1"/>
          </p:cNvPicPr>
          <p:nvPr/>
        </p:nvPicPr>
        <p:blipFill>
          <a:blip r:embed="rId2"/>
          <a:stretch>
            <a:fillRect/>
          </a:stretch>
        </p:blipFill>
        <p:spPr>
          <a:xfrm>
            <a:off x="1883641" y="788108"/>
            <a:ext cx="6660608" cy="4995456"/>
          </a:xfrm>
          <a:prstGeom prst="rect">
            <a:avLst/>
          </a:prstGeom>
        </p:spPr>
      </p:pic>
      <p:sp>
        <p:nvSpPr>
          <p:cNvPr id="14"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8861448E-5297-FBB2-5E8B-FFA5B0250B68}"/>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TextBox 3">
            <a:extLst>
              <a:ext uri="{FF2B5EF4-FFF2-40B4-BE49-F238E27FC236}">
                <a16:creationId xmlns:a16="http://schemas.microsoft.com/office/drawing/2014/main" id="{C99099A4-FE5E-E9D2-1D36-B712238C0AE9}"/>
              </a:ext>
            </a:extLst>
          </p:cNvPr>
          <p:cNvSpPr txBox="1"/>
          <p:nvPr/>
        </p:nvSpPr>
        <p:spPr>
          <a:xfrm>
            <a:off x="4867275" y="33432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23472125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2E767B-A09B-045E-557D-40416F0D9305}"/>
              </a:ext>
            </a:extLst>
          </p:cNvPr>
          <p:cNvSpPr txBox="1"/>
          <p:nvPr/>
        </p:nvSpPr>
        <p:spPr>
          <a:xfrm>
            <a:off x="152401" y="-2381"/>
            <a:ext cx="12446791"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t>Trapezoidal Rule</a:t>
            </a:r>
          </a:p>
          <a:p>
            <a:r>
              <a:rPr lang="en-US" sz="3200" dirty="0">
                <a:ea typeface="+mn-lt"/>
                <a:cs typeface="+mn-lt"/>
              </a:rPr>
              <a:t>In Calculus, “</a:t>
            </a:r>
            <a:r>
              <a:rPr lang="en-US" sz="3200" b="1" dirty="0">
                <a:ea typeface="+mn-lt"/>
                <a:cs typeface="+mn-lt"/>
              </a:rPr>
              <a:t>Trapezoidal Rule</a:t>
            </a:r>
            <a:r>
              <a:rPr lang="en-US" sz="3200" dirty="0">
                <a:ea typeface="+mn-lt"/>
                <a:cs typeface="+mn-lt"/>
              </a:rPr>
              <a:t>” is one of the important integration rules. The name trapezoidal is because when the area under the curve is evaluated, then the total area is divided into small trapezoids instead of rectangles. This rule is used for approximating the </a:t>
            </a:r>
            <a:r>
              <a:rPr lang="en-US" sz="3200" dirty="0">
                <a:ea typeface="+mn-lt"/>
                <a:cs typeface="+mn-lt"/>
                <a:hlinkClick r:id="rId2"/>
              </a:rPr>
              <a:t>definite integrals</a:t>
            </a:r>
            <a:r>
              <a:rPr lang="en-US" sz="3200" dirty="0">
                <a:ea typeface="+mn-lt"/>
                <a:cs typeface="+mn-lt"/>
              </a:rPr>
              <a:t> where it uses the linear approximations of the functions.</a:t>
            </a:r>
            <a:endParaRPr lang="en-US" sz="3200" dirty="0"/>
          </a:p>
          <a:p>
            <a:r>
              <a:rPr lang="en-US" sz="3200" dirty="0">
                <a:ea typeface="+mn-lt"/>
                <a:cs typeface="+mn-lt"/>
              </a:rPr>
              <a:t>The trapezoidal rule is mostly used in the numerical analysis process. To evaluate the definite integrals, we can also use Riemann Sums, where we use small rectangles to evaluate the area under the curve.</a:t>
            </a:r>
            <a:endParaRPr lang="en-US" sz="3200" dirty="0"/>
          </a:p>
          <a:p>
            <a:pPr algn="l"/>
            <a:endParaRPr lang="en-US" sz="3200" dirty="0"/>
          </a:p>
        </p:txBody>
      </p:sp>
    </p:spTree>
    <p:extLst>
      <p:ext uri="{BB962C8B-B14F-4D97-AF65-F5344CB8AC3E}">
        <p14:creationId xmlns:p14="http://schemas.microsoft.com/office/powerpoint/2010/main" val="1641573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54A98CF-5529-4F3E-A692-2CF1D51F3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0825122" cy="6858000"/>
          </a:xfrm>
          <a:custGeom>
            <a:avLst/>
            <a:gdLst>
              <a:gd name="connsiteX0" fmla="*/ 0 w 10825122"/>
              <a:gd name="connsiteY0" fmla="*/ 0 h 6858000"/>
              <a:gd name="connsiteX1" fmla="*/ 9969784 w 10825122"/>
              <a:gd name="connsiteY1" fmla="*/ 0 h 6858000"/>
              <a:gd name="connsiteX2" fmla="*/ 10105415 w 10825122"/>
              <a:gd name="connsiteY2" fmla="*/ 264816 h 6858000"/>
              <a:gd name="connsiteX3" fmla="*/ 10825122 w 10825122"/>
              <a:gd name="connsiteY3" fmla="*/ 3429000 h 6858000"/>
              <a:gd name="connsiteX4" fmla="*/ 10105415 w 10825122"/>
              <a:gd name="connsiteY4" fmla="*/ 6593184 h 6858000"/>
              <a:gd name="connsiteX5" fmla="*/ 9969784 w 10825122"/>
              <a:gd name="connsiteY5" fmla="*/ 6858000 h 6858000"/>
              <a:gd name="connsiteX6" fmla="*/ 0 w 108251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25122" h="6858000">
                <a:moveTo>
                  <a:pt x="0" y="0"/>
                </a:moveTo>
                <a:lnTo>
                  <a:pt x="9969784" y="0"/>
                </a:lnTo>
                <a:lnTo>
                  <a:pt x="10105415" y="264816"/>
                </a:lnTo>
                <a:cubicBezTo>
                  <a:pt x="10566647" y="1222029"/>
                  <a:pt x="10825122" y="2295330"/>
                  <a:pt x="10825122" y="3429000"/>
                </a:cubicBezTo>
                <a:cubicBezTo>
                  <a:pt x="10825122" y="4562671"/>
                  <a:pt x="10566647" y="5635971"/>
                  <a:pt x="10105415" y="6593184"/>
                </a:cubicBezTo>
                <a:lnTo>
                  <a:pt x="996978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3" descr="Chart, histogram&#10;&#10;Description automatically generated">
            <a:extLst>
              <a:ext uri="{FF2B5EF4-FFF2-40B4-BE49-F238E27FC236}">
                <a16:creationId xmlns:a16="http://schemas.microsoft.com/office/drawing/2014/main" id="{8E01C120-0BD8-F727-443C-B1D606565E2D}"/>
              </a:ext>
            </a:extLst>
          </p:cNvPr>
          <p:cNvPicPr>
            <a:picLocks noChangeAspect="1"/>
          </p:cNvPicPr>
          <p:nvPr/>
        </p:nvPicPr>
        <p:blipFill>
          <a:blip r:embed="rId2"/>
          <a:stretch>
            <a:fillRect/>
          </a:stretch>
        </p:blipFill>
        <p:spPr>
          <a:xfrm>
            <a:off x="1386008" y="788108"/>
            <a:ext cx="7655873" cy="4995456"/>
          </a:xfrm>
          <a:prstGeom prst="rect">
            <a:avLst/>
          </a:prstGeom>
        </p:spPr>
      </p:pic>
      <p:sp>
        <p:nvSpPr>
          <p:cNvPr id="12"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BB4A21DA-4ACF-0096-34A2-7FCD5FE10F0E}"/>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24841280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C25A8-B9C6-BD49-108F-1E9231E4A224}"/>
              </a:ext>
            </a:extLst>
          </p:cNvPr>
          <p:cNvSpPr txBox="1"/>
          <p:nvPr/>
        </p:nvSpPr>
        <p:spPr>
          <a:xfrm>
            <a:off x="204592" y="183715"/>
            <a:ext cx="11313089"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Trapezoidal Rule is a rule that evaluates the area under the curves by dividing the total area into smaller trapezoids rather than using rectangles. This integration works by approximating the region under the graph of a function as a trapezoid, and it calculates the area. This rule takes the average of the left and the right sum.</a:t>
            </a:r>
            <a:endParaRPr lang="en-US" sz="2400" dirty="0"/>
          </a:p>
          <a:p>
            <a:r>
              <a:rPr lang="en-US" sz="2400" dirty="0">
                <a:ea typeface="+mn-lt"/>
                <a:cs typeface="+mn-lt"/>
              </a:rPr>
              <a:t>The Trapezoidal Rule does not give accurate value as Simpson’s Rule when the underlying function is smooth. It is because Simpson’s Rule uses the quadratic approximation instead of linear approximation. Both Simpson’s Rule and Trapezoidal Rule give the approximation value, but </a:t>
            </a:r>
            <a:r>
              <a:rPr lang="en-US" sz="2400" dirty="0">
                <a:ea typeface="+mn-lt"/>
                <a:cs typeface="+mn-lt"/>
                <a:hlinkClick r:id="rId2"/>
              </a:rPr>
              <a:t>Simpson’s Rule</a:t>
            </a:r>
            <a:r>
              <a:rPr lang="en-US" sz="2400" dirty="0">
                <a:ea typeface="+mn-lt"/>
                <a:cs typeface="+mn-lt"/>
              </a:rPr>
              <a:t> results in even more accurate approximation value of the integrals.</a:t>
            </a:r>
            <a:endParaRPr lang="en-US" sz="2400" dirty="0"/>
          </a:p>
          <a:p>
            <a:pPr algn="l"/>
            <a:endParaRPr lang="en-US" sz="2400" dirty="0"/>
          </a:p>
        </p:txBody>
      </p:sp>
    </p:spTree>
    <p:extLst>
      <p:ext uri="{BB962C8B-B14F-4D97-AF65-F5344CB8AC3E}">
        <p14:creationId xmlns:p14="http://schemas.microsoft.com/office/powerpoint/2010/main" val="3355362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B81B31-0F32-DA22-97FA-C82773F928B2}"/>
              </a:ext>
            </a:extLst>
          </p:cNvPr>
          <p:cNvSpPr txBox="1"/>
          <p:nvPr/>
        </p:nvSpPr>
        <p:spPr>
          <a:xfrm>
            <a:off x="778702" y="215031"/>
            <a:ext cx="9214980"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Trapezoidal Rule Formula</a:t>
            </a:r>
          </a:p>
          <a:p>
            <a:r>
              <a:rPr lang="en-US" sz="2000" dirty="0">
                <a:ea typeface="+mn-lt"/>
                <a:cs typeface="+mn-lt"/>
              </a:rPr>
              <a:t>Let f(x) be a continuous function on the interval [a, b]. Now divide the intervals [a, b] into </a:t>
            </a:r>
            <a:r>
              <a:rPr lang="en-US" sz="2000" dirty="0" err="1">
                <a:ea typeface="+mn-lt"/>
                <a:cs typeface="+mn-lt"/>
              </a:rPr>
              <a:t>n</a:t>
            </a:r>
            <a:r>
              <a:rPr lang="en-US" sz="2000" dirty="0">
                <a:ea typeface="+mn-lt"/>
                <a:cs typeface="+mn-lt"/>
              </a:rPr>
              <a:t> equal subintervals with each of width,</a:t>
            </a:r>
            <a:endParaRPr lang="en-US" sz="2000" dirty="0"/>
          </a:p>
          <a:p>
            <a:r>
              <a:rPr lang="en-US" sz="2000" b="1" dirty="0" err="1">
                <a:ea typeface="+mn-lt"/>
                <a:cs typeface="+mn-lt"/>
              </a:rPr>
              <a:t>Δx</a:t>
            </a:r>
            <a:r>
              <a:rPr lang="en-US" sz="2000" b="1" dirty="0">
                <a:ea typeface="+mn-lt"/>
                <a:cs typeface="+mn-lt"/>
              </a:rPr>
              <a:t> = (b-a)/n, </a:t>
            </a:r>
            <a:r>
              <a:rPr lang="en-US" sz="2000" dirty="0">
                <a:ea typeface="+mn-lt"/>
                <a:cs typeface="+mn-lt"/>
              </a:rPr>
              <a:t>Such that a = x</a:t>
            </a:r>
            <a:r>
              <a:rPr lang="en-US" sz="2000" baseline="-25000" dirty="0">
                <a:ea typeface="+mn-lt"/>
                <a:cs typeface="+mn-lt"/>
              </a:rPr>
              <a:t>0</a:t>
            </a:r>
            <a:r>
              <a:rPr lang="en-US" sz="2000" dirty="0">
                <a:ea typeface="+mn-lt"/>
                <a:cs typeface="+mn-lt"/>
              </a:rPr>
              <a:t> &lt; x</a:t>
            </a:r>
            <a:r>
              <a:rPr lang="en-US" sz="2000" baseline="-25000" dirty="0">
                <a:ea typeface="+mn-lt"/>
                <a:cs typeface="+mn-lt"/>
              </a:rPr>
              <a:t>1</a:t>
            </a:r>
            <a:r>
              <a:rPr lang="en-US" sz="2000" dirty="0">
                <a:ea typeface="+mn-lt"/>
                <a:cs typeface="+mn-lt"/>
              </a:rPr>
              <a:t>&lt; x</a:t>
            </a:r>
            <a:r>
              <a:rPr lang="en-US" sz="2000" baseline="-25000" dirty="0">
                <a:ea typeface="+mn-lt"/>
                <a:cs typeface="+mn-lt"/>
              </a:rPr>
              <a:t>2</a:t>
            </a:r>
            <a:r>
              <a:rPr lang="en-US" sz="2000" dirty="0">
                <a:ea typeface="+mn-lt"/>
                <a:cs typeface="+mn-lt"/>
              </a:rPr>
              <a:t>&lt; x</a:t>
            </a:r>
            <a:r>
              <a:rPr lang="en-US" sz="2000" baseline="-25000" dirty="0">
                <a:ea typeface="+mn-lt"/>
                <a:cs typeface="+mn-lt"/>
              </a:rPr>
              <a:t>3</a:t>
            </a:r>
            <a:r>
              <a:rPr lang="en-US" sz="2000" dirty="0">
                <a:ea typeface="+mn-lt"/>
                <a:cs typeface="+mn-lt"/>
              </a:rPr>
              <a:t>&lt;…..&lt;</a:t>
            </a:r>
            <a:r>
              <a:rPr lang="en-US" sz="2000" dirty="0" err="1">
                <a:ea typeface="+mn-lt"/>
                <a:cs typeface="+mn-lt"/>
              </a:rPr>
              <a:t>x</a:t>
            </a:r>
            <a:r>
              <a:rPr lang="en-US" sz="2000" baseline="-25000" dirty="0" err="1">
                <a:ea typeface="+mn-lt"/>
                <a:cs typeface="+mn-lt"/>
              </a:rPr>
              <a:t>n</a:t>
            </a:r>
            <a:r>
              <a:rPr lang="en-US" sz="2000" dirty="0">
                <a:ea typeface="+mn-lt"/>
                <a:cs typeface="+mn-lt"/>
              </a:rPr>
              <a:t> = b</a:t>
            </a:r>
            <a:endParaRPr lang="en-US" sz="2000" dirty="0"/>
          </a:p>
          <a:p>
            <a:r>
              <a:rPr lang="en-US" sz="2000" dirty="0">
                <a:ea typeface="+mn-lt"/>
                <a:cs typeface="+mn-lt"/>
              </a:rPr>
              <a:t>Then the Trapezoidal Rule formula for area approximating the definite integral</a:t>
            </a:r>
            <a:endParaRPr lang="en-US" sz="2000" dirty="0"/>
          </a:p>
          <a:p>
            <a:endParaRPr lang="en-US" sz="2000" dirty="0">
              <a:ea typeface="+mn-lt"/>
              <a:cs typeface="+mn-lt"/>
            </a:endParaRPr>
          </a:p>
          <a:p>
            <a:endParaRPr lang="en-US" sz="2000" dirty="0">
              <a:ea typeface="+mn-lt"/>
              <a:cs typeface="+mn-lt"/>
            </a:endParaRPr>
          </a:p>
          <a:p>
            <a:r>
              <a:rPr lang="en-US" sz="2000" dirty="0">
                <a:ea typeface="+mn-lt"/>
                <a:cs typeface="+mn-lt"/>
              </a:rPr>
              <a:t>is given by:</a:t>
            </a:r>
            <a:endParaRPr lang="en-US" sz="2000" dirty="0"/>
          </a:p>
          <a:p>
            <a:endParaRPr lang="en-US" sz="2000" dirty="0">
              <a:latin typeface="Avenir Next LT Pro"/>
            </a:endParaRPr>
          </a:p>
          <a:p>
            <a:endParaRPr lang="en-US" sz="2000" dirty="0">
              <a:latin typeface="Consolas"/>
              <a:ea typeface="+mn-lt"/>
              <a:cs typeface="+mn-lt"/>
            </a:endParaRPr>
          </a:p>
          <a:p>
            <a:r>
              <a:rPr lang="en-US" sz="2000" dirty="0">
                <a:ea typeface="+mn-lt"/>
                <a:cs typeface="+mn-lt"/>
              </a:rPr>
              <a:t>Where, x</a:t>
            </a:r>
            <a:r>
              <a:rPr lang="en-US" sz="2000" baseline="-25000" dirty="0">
                <a:ea typeface="+mn-lt"/>
                <a:cs typeface="+mn-lt"/>
              </a:rPr>
              <a:t>i </a:t>
            </a:r>
            <a:r>
              <a:rPr lang="en-US" sz="2000" dirty="0">
                <a:ea typeface="+mn-lt"/>
                <a:cs typeface="+mn-lt"/>
              </a:rPr>
              <a:t>= </a:t>
            </a:r>
            <a:r>
              <a:rPr lang="en-US" sz="2000" dirty="0" err="1">
                <a:ea typeface="+mn-lt"/>
                <a:cs typeface="+mn-lt"/>
              </a:rPr>
              <a:t>a+iΔx</a:t>
            </a:r>
            <a:endParaRPr lang="en-US" sz="2000" dirty="0"/>
          </a:p>
          <a:p>
            <a:endParaRPr lang="en-US" sz="2000" dirty="0">
              <a:ea typeface="+mn-lt"/>
              <a:cs typeface="+mn-lt"/>
            </a:endParaRPr>
          </a:p>
          <a:p>
            <a:endParaRPr lang="en-US" sz="2000" dirty="0">
              <a:ea typeface="+mn-lt"/>
              <a:cs typeface="+mn-lt"/>
            </a:endParaRPr>
          </a:p>
          <a:p>
            <a:r>
              <a:rPr lang="en-US" sz="2000" dirty="0">
                <a:ea typeface="+mn-lt"/>
                <a:cs typeface="+mn-lt"/>
              </a:rPr>
              <a:t>If n →∞, R.H.S of the expression approaches the definite integral</a:t>
            </a:r>
            <a:endParaRPr lang="en-US" sz="2000" dirty="0"/>
          </a:p>
          <a:p>
            <a:br>
              <a:rPr lang="en-US" dirty="0"/>
            </a:br>
            <a:endParaRPr lang="en-US" sz="2000" dirty="0"/>
          </a:p>
        </p:txBody>
      </p:sp>
      <p:pic>
        <p:nvPicPr>
          <p:cNvPr id="3" name="Picture 3" descr="A picture containing text, watch&#10;&#10;Description automatically generated">
            <a:extLst>
              <a:ext uri="{FF2B5EF4-FFF2-40B4-BE49-F238E27FC236}">
                <a16:creationId xmlns:a16="http://schemas.microsoft.com/office/drawing/2014/main" id="{322E6158-7D96-3107-433C-6651931D9274}"/>
              </a:ext>
            </a:extLst>
          </p:cNvPr>
          <p:cNvPicPr>
            <a:picLocks noChangeAspect="1"/>
          </p:cNvPicPr>
          <p:nvPr/>
        </p:nvPicPr>
        <p:blipFill>
          <a:blip r:embed="rId2"/>
          <a:stretch>
            <a:fillRect/>
          </a:stretch>
        </p:blipFill>
        <p:spPr>
          <a:xfrm>
            <a:off x="2644232" y="1860442"/>
            <a:ext cx="1266825" cy="485775"/>
          </a:xfrm>
          <a:prstGeom prst="rect">
            <a:avLst/>
          </a:prstGeom>
        </p:spPr>
      </p:pic>
      <p:pic>
        <p:nvPicPr>
          <p:cNvPr id="4" name="Picture 4">
            <a:extLst>
              <a:ext uri="{FF2B5EF4-FFF2-40B4-BE49-F238E27FC236}">
                <a16:creationId xmlns:a16="http://schemas.microsoft.com/office/drawing/2014/main" id="{DF21F338-3B96-68EF-33B3-688948AACB1F}"/>
              </a:ext>
            </a:extLst>
          </p:cNvPr>
          <p:cNvPicPr>
            <a:picLocks noChangeAspect="1"/>
          </p:cNvPicPr>
          <p:nvPr/>
        </p:nvPicPr>
        <p:blipFill>
          <a:blip r:embed="rId3"/>
          <a:stretch>
            <a:fillRect/>
          </a:stretch>
        </p:blipFill>
        <p:spPr>
          <a:xfrm>
            <a:off x="778701" y="2793945"/>
            <a:ext cx="7795364" cy="393289"/>
          </a:xfrm>
          <a:prstGeom prst="rect">
            <a:avLst/>
          </a:prstGeom>
        </p:spPr>
      </p:pic>
      <p:pic>
        <p:nvPicPr>
          <p:cNvPr id="5" name="Picture 5" descr="Text&#10;&#10;Description automatically generated">
            <a:extLst>
              <a:ext uri="{FF2B5EF4-FFF2-40B4-BE49-F238E27FC236}">
                <a16:creationId xmlns:a16="http://schemas.microsoft.com/office/drawing/2014/main" id="{CE1C8B17-571D-599B-2AC1-3639A76BC7EA}"/>
              </a:ext>
            </a:extLst>
          </p:cNvPr>
          <p:cNvPicPr>
            <a:picLocks noChangeAspect="1"/>
          </p:cNvPicPr>
          <p:nvPr/>
        </p:nvPicPr>
        <p:blipFill>
          <a:blip r:embed="rId4"/>
          <a:stretch>
            <a:fillRect/>
          </a:stretch>
        </p:blipFill>
        <p:spPr>
          <a:xfrm>
            <a:off x="3284820" y="4595291"/>
            <a:ext cx="1979373" cy="778049"/>
          </a:xfrm>
          <a:prstGeom prst="rect">
            <a:avLst/>
          </a:prstGeom>
        </p:spPr>
      </p:pic>
    </p:spTree>
    <p:extLst>
      <p:ext uri="{BB962C8B-B14F-4D97-AF65-F5344CB8AC3E}">
        <p14:creationId xmlns:p14="http://schemas.microsoft.com/office/powerpoint/2010/main" val="1594959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 table&#10;&#10;Description automatically generated">
            <a:extLst>
              <a:ext uri="{FF2B5EF4-FFF2-40B4-BE49-F238E27FC236}">
                <a16:creationId xmlns:a16="http://schemas.microsoft.com/office/drawing/2014/main" id="{BAE74352-1620-C088-B03B-46F68F0A2A4B}"/>
              </a:ext>
            </a:extLst>
          </p:cNvPr>
          <p:cNvPicPr>
            <a:picLocks noChangeAspect="1"/>
          </p:cNvPicPr>
          <p:nvPr/>
        </p:nvPicPr>
        <p:blipFill>
          <a:blip r:embed="rId2"/>
          <a:stretch>
            <a:fillRect/>
          </a:stretch>
        </p:blipFill>
        <p:spPr>
          <a:xfrm>
            <a:off x="2432284" y="764275"/>
            <a:ext cx="7327432"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07473DB0-924E-5153-5539-BAFA85F16FF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60129661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7"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8" name="Rectangle 9">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1">
            <a:extLst>
              <a:ext uri="{FF2B5EF4-FFF2-40B4-BE49-F238E27FC236}">
                <a16:creationId xmlns:a16="http://schemas.microsoft.com/office/drawing/2014/main" id="{33862825-C012-4895-A17E-F3D1F62D89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B54979A-BB04-6B7B-DF33-891967680C17}"/>
              </a:ext>
            </a:extLst>
          </p:cNvPr>
          <p:cNvSpPr txBox="1"/>
          <p:nvPr/>
        </p:nvSpPr>
        <p:spPr>
          <a:xfrm>
            <a:off x="1068497" y="2933390"/>
            <a:ext cx="5312254" cy="286134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182880" defTabSz="914400">
              <a:lnSpc>
                <a:spcPct val="110000"/>
              </a:lnSpc>
              <a:spcBef>
                <a:spcPts val="400"/>
              </a:spcBef>
              <a:spcAft>
                <a:spcPts val="400"/>
              </a:spcAft>
              <a:buFont typeface="Arial" panose="020B0604020202020204" pitchFamily="34" charset="0"/>
            </a:pPr>
            <a:r>
              <a:rPr lang="en-US">
                <a:solidFill>
                  <a:schemeClr val="tx1">
                    <a:lumMod val="85000"/>
                    <a:lumOff val="15000"/>
                  </a:schemeClr>
                </a:solidFill>
              </a:rPr>
              <a:t>SIMPSON'S 1/3 RULE</a:t>
            </a:r>
          </a:p>
          <a:p>
            <a:pPr marL="182880" defTabSz="914400">
              <a:lnSpc>
                <a:spcPct val="110000"/>
              </a:lnSpc>
              <a:spcBef>
                <a:spcPts val="400"/>
              </a:spcBef>
              <a:spcAft>
                <a:spcPts val="400"/>
              </a:spcAft>
              <a:buFont typeface="Arial" panose="020B0604020202020204" pitchFamily="34" charset="0"/>
            </a:pPr>
            <a:endParaRPr lang="en-US">
              <a:solidFill>
                <a:schemeClr val="tx1">
                  <a:lumMod val="85000"/>
                  <a:lumOff val="15000"/>
                </a:schemeClr>
              </a:solidFill>
            </a:endParaRPr>
          </a:p>
          <a:p>
            <a:pPr marL="182880" defTabSz="914400">
              <a:lnSpc>
                <a:spcPct val="110000"/>
              </a:lnSpc>
              <a:spcBef>
                <a:spcPts val="400"/>
              </a:spcBef>
              <a:spcAft>
                <a:spcPts val="400"/>
              </a:spcAft>
              <a:buFont typeface="Arial" panose="020B0604020202020204" pitchFamily="34" charset="0"/>
            </a:pPr>
            <a:r>
              <a:rPr lang="en-US">
                <a:solidFill>
                  <a:schemeClr val="tx1">
                    <a:lumMod val="85000"/>
                    <a:lumOff val="15000"/>
                  </a:schemeClr>
                </a:solidFill>
              </a:rPr>
              <a:t>Simpson's 1/3 rule is </a:t>
            </a:r>
            <a:r>
              <a:rPr lang="en-US" b="1">
                <a:solidFill>
                  <a:schemeClr val="tx1">
                    <a:lumMod val="85000"/>
                    <a:lumOff val="15000"/>
                  </a:schemeClr>
                </a:solidFill>
              </a:rPr>
              <a:t>used to find the approximate value of a definite integral</a:t>
            </a:r>
            <a:r>
              <a:rPr lang="en-US">
                <a:solidFill>
                  <a:schemeClr val="tx1">
                    <a:lumMod val="85000"/>
                    <a:lumOff val="15000"/>
                  </a:schemeClr>
                </a:solidFill>
              </a:rPr>
              <a:t>. Usually, we use the fundamental theorem of calculus to evaluate a definite integral. But sometimes, it is not possible to apply any of the integration techniques for the same.</a:t>
            </a:r>
          </a:p>
          <a:p>
            <a:pPr marL="182880" defTabSz="914400">
              <a:lnSpc>
                <a:spcPct val="110000"/>
              </a:lnSpc>
              <a:spcBef>
                <a:spcPts val="400"/>
              </a:spcBef>
              <a:spcAft>
                <a:spcPts val="400"/>
              </a:spcAft>
              <a:buFont typeface="Arial" panose="020B0604020202020204" pitchFamily="34" charset="0"/>
            </a:pPr>
            <a:endParaRPr lang="en-US">
              <a:solidFill>
                <a:schemeClr val="tx1">
                  <a:lumMod val="85000"/>
                  <a:lumOff val="15000"/>
                </a:schemeClr>
              </a:solidFill>
            </a:endParaRPr>
          </a:p>
          <a:p>
            <a:pPr marL="182880" defTabSz="914400">
              <a:lnSpc>
                <a:spcPct val="110000"/>
              </a:lnSpc>
              <a:spcBef>
                <a:spcPts val="400"/>
              </a:spcBef>
              <a:spcAft>
                <a:spcPts val="400"/>
              </a:spcAft>
              <a:buFont typeface="Arial" panose="020B0604020202020204" pitchFamily="34" charset="0"/>
            </a:pPr>
            <a:endParaRPr lang="en-US">
              <a:solidFill>
                <a:schemeClr val="tx1">
                  <a:lumMod val="85000"/>
                  <a:lumOff val="15000"/>
                </a:schemeClr>
              </a:solidFill>
            </a:endParaRPr>
          </a:p>
        </p:txBody>
      </p:sp>
      <p:sp>
        <p:nvSpPr>
          <p:cNvPr id="20" name="Freeform: Shape 13">
            <a:extLst>
              <a:ext uri="{FF2B5EF4-FFF2-40B4-BE49-F238E27FC236}">
                <a16:creationId xmlns:a16="http://schemas.microsoft.com/office/drawing/2014/main" id="{CAF8A158-E51E-4253-820B-3970F7397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76934" y="0"/>
            <a:ext cx="5215066" cy="6858000"/>
          </a:xfrm>
          <a:custGeom>
            <a:avLst/>
            <a:gdLst>
              <a:gd name="connsiteX0" fmla="*/ 2017353 w 5215066"/>
              <a:gd name="connsiteY0" fmla="*/ 0 h 6858000"/>
              <a:gd name="connsiteX1" fmla="*/ 5215066 w 5215066"/>
              <a:gd name="connsiteY1" fmla="*/ 0 h 6858000"/>
              <a:gd name="connsiteX2" fmla="*/ 5215066 w 5215066"/>
              <a:gd name="connsiteY2" fmla="*/ 6858000 h 6858000"/>
              <a:gd name="connsiteX3" fmla="*/ 1292431 w 5215066"/>
              <a:gd name="connsiteY3" fmla="*/ 6858000 h 6858000"/>
              <a:gd name="connsiteX4" fmla="*/ 1012702 w 5215066"/>
              <a:gd name="connsiteY4" fmla="*/ 6549681 h 6858000"/>
              <a:gd name="connsiteX5" fmla="*/ 0 w 5215066"/>
              <a:gd name="connsiteY5" fmla="*/ 3723759 h 6858000"/>
              <a:gd name="connsiteX6" fmla="*/ 1955279 w 5215066"/>
              <a:gd name="connsiteY6" fmla="*/ 398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5066" h="6858000">
                <a:moveTo>
                  <a:pt x="2017353" y="0"/>
                </a:moveTo>
                <a:lnTo>
                  <a:pt x="5215066" y="0"/>
                </a:lnTo>
                <a:lnTo>
                  <a:pt x="5215066" y="6858000"/>
                </a:lnTo>
                <a:lnTo>
                  <a:pt x="1292431" y="6858000"/>
                </a:lnTo>
                <a:lnTo>
                  <a:pt x="1012702" y="6549681"/>
                </a:lnTo>
                <a:cubicBezTo>
                  <a:pt x="380046" y="5781733"/>
                  <a:pt x="0" y="4797206"/>
                  <a:pt x="0" y="3723759"/>
                </a:cubicBezTo>
                <a:cubicBezTo>
                  <a:pt x="0" y="2190263"/>
                  <a:pt x="775604" y="838237"/>
                  <a:pt x="1955279" y="3986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3" descr="Text&#10;&#10;Description automatically generated">
            <a:extLst>
              <a:ext uri="{FF2B5EF4-FFF2-40B4-BE49-F238E27FC236}">
                <a16:creationId xmlns:a16="http://schemas.microsoft.com/office/drawing/2014/main" id="{36D62D0A-E43D-2146-3426-CCACF4E70B00}"/>
              </a:ext>
            </a:extLst>
          </p:cNvPr>
          <p:cNvPicPr>
            <a:picLocks noChangeAspect="1"/>
          </p:cNvPicPr>
          <p:nvPr/>
        </p:nvPicPr>
        <p:blipFill>
          <a:blip r:embed="rId2"/>
          <a:stretch>
            <a:fillRect/>
          </a:stretch>
        </p:blipFill>
        <p:spPr>
          <a:xfrm>
            <a:off x="7566681" y="1880132"/>
            <a:ext cx="4566056" cy="3788293"/>
          </a:xfrm>
          <a:prstGeom prst="rect">
            <a:avLst/>
          </a:prstGeom>
        </p:spPr>
      </p:pic>
      <p:sp>
        <p:nvSpPr>
          <p:cNvPr id="16"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bg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406622421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Graphical user interface, text, application, chat or text message&#10;&#10;Description automatically generated">
            <a:extLst>
              <a:ext uri="{FF2B5EF4-FFF2-40B4-BE49-F238E27FC236}">
                <a16:creationId xmlns:a16="http://schemas.microsoft.com/office/drawing/2014/main" id="{4412115F-EE14-99E5-3893-0F2EC1774CCD}"/>
              </a:ext>
            </a:extLst>
          </p:cNvPr>
          <p:cNvPicPr>
            <a:picLocks noChangeAspect="1"/>
          </p:cNvPicPr>
          <p:nvPr/>
        </p:nvPicPr>
        <p:blipFill>
          <a:blip r:embed="rId2"/>
          <a:stretch>
            <a:fillRect/>
          </a:stretch>
        </p:blipFill>
        <p:spPr>
          <a:xfrm>
            <a:off x="3194676" y="764275"/>
            <a:ext cx="5802647"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49E29361-C953-765B-A70F-A6ABC38423B5}"/>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Rectangle: Rounded Corners 3">
            <a:extLst>
              <a:ext uri="{FF2B5EF4-FFF2-40B4-BE49-F238E27FC236}">
                <a16:creationId xmlns:a16="http://schemas.microsoft.com/office/drawing/2014/main" id="{1EE6749B-D7A4-B2C7-A1F1-E2B07996BFA7}"/>
              </a:ext>
            </a:extLst>
          </p:cNvPr>
          <p:cNvSpPr/>
          <p:nvPr/>
        </p:nvSpPr>
        <p:spPr>
          <a:xfrm>
            <a:off x="7091362" y="2507455"/>
            <a:ext cx="1404937" cy="9167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5816793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picture containing chart&#10;&#10;Description automatically generated">
            <a:extLst>
              <a:ext uri="{FF2B5EF4-FFF2-40B4-BE49-F238E27FC236}">
                <a16:creationId xmlns:a16="http://schemas.microsoft.com/office/drawing/2014/main" id="{E3A6AAE4-D9FF-0511-83ED-237F8F1DDCC3}"/>
              </a:ext>
            </a:extLst>
          </p:cNvPr>
          <p:cNvPicPr>
            <a:picLocks noChangeAspect="1"/>
          </p:cNvPicPr>
          <p:nvPr/>
        </p:nvPicPr>
        <p:blipFill>
          <a:blip r:embed="rId2"/>
          <a:stretch>
            <a:fillRect/>
          </a:stretch>
        </p:blipFill>
        <p:spPr>
          <a:xfrm>
            <a:off x="3035457" y="764275"/>
            <a:ext cx="6121085"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12762375-CDD6-04C9-A6E9-98CCD47BC5CD}"/>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Rectangle: Rounded Corners 3">
            <a:extLst>
              <a:ext uri="{FF2B5EF4-FFF2-40B4-BE49-F238E27FC236}">
                <a16:creationId xmlns:a16="http://schemas.microsoft.com/office/drawing/2014/main" id="{24E4A0BA-9170-3912-DF26-78544DC764FE}"/>
              </a:ext>
            </a:extLst>
          </p:cNvPr>
          <p:cNvSpPr/>
          <p:nvPr/>
        </p:nvSpPr>
        <p:spPr>
          <a:xfrm>
            <a:off x="7460455" y="2650330"/>
            <a:ext cx="916781" cy="9167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43199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54A98CF-5529-4F3E-A692-2CF1D51F3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0825122" cy="6858000"/>
          </a:xfrm>
          <a:custGeom>
            <a:avLst/>
            <a:gdLst>
              <a:gd name="connsiteX0" fmla="*/ 0 w 10825122"/>
              <a:gd name="connsiteY0" fmla="*/ 0 h 6858000"/>
              <a:gd name="connsiteX1" fmla="*/ 9969784 w 10825122"/>
              <a:gd name="connsiteY1" fmla="*/ 0 h 6858000"/>
              <a:gd name="connsiteX2" fmla="*/ 10105415 w 10825122"/>
              <a:gd name="connsiteY2" fmla="*/ 264816 h 6858000"/>
              <a:gd name="connsiteX3" fmla="*/ 10825122 w 10825122"/>
              <a:gd name="connsiteY3" fmla="*/ 3429000 h 6858000"/>
              <a:gd name="connsiteX4" fmla="*/ 10105415 w 10825122"/>
              <a:gd name="connsiteY4" fmla="*/ 6593184 h 6858000"/>
              <a:gd name="connsiteX5" fmla="*/ 9969784 w 10825122"/>
              <a:gd name="connsiteY5" fmla="*/ 6858000 h 6858000"/>
              <a:gd name="connsiteX6" fmla="*/ 0 w 108251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25122" h="6858000">
                <a:moveTo>
                  <a:pt x="0" y="0"/>
                </a:moveTo>
                <a:lnTo>
                  <a:pt x="9969784" y="0"/>
                </a:lnTo>
                <a:lnTo>
                  <a:pt x="10105415" y="264816"/>
                </a:lnTo>
                <a:cubicBezTo>
                  <a:pt x="10566647" y="1222029"/>
                  <a:pt x="10825122" y="2295330"/>
                  <a:pt x="10825122" y="3429000"/>
                </a:cubicBezTo>
                <a:cubicBezTo>
                  <a:pt x="10825122" y="4562671"/>
                  <a:pt x="10566647" y="5635971"/>
                  <a:pt x="10105415" y="6593184"/>
                </a:cubicBezTo>
                <a:lnTo>
                  <a:pt x="996978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3" descr="A picture containing chart&#10;&#10;Description automatically generated">
            <a:extLst>
              <a:ext uri="{FF2B5EF4-FFF2-40B4-BE49-F238E27FC236}">
                <a16:creationId xmlns:a16="http://schemas.microsoft.com/office/drawing/2014/main" id="{5C465173-792A-CA0D-1DC8-2681D3A74A49}"/>
              </a:ext>
            </a:extLst>
          </p:cNvPr>
          <p:cNvPicPr>
            <a:picLocks noChangeAspect="1"/>
          </p:cNvPicPr>
          <p:nvPr/>
        </p:nvPicPr>
        <p:blipFill>
          <a:blip r:embed="rId2"/>
          <a:stretch>
            <a:fillRect/>
          </a:stretch>
        </p:blipFill>
        <p:spPr>
          <a:xfrm>
            <a:off x="2052263" y="788108"/>
            <a:ext cx="6323363" cy="4995456"/>
          </a:xfrm>
          <a:prstGeom prst="rect">
            <a:avLst/>
          </a:prstGeom>
        </p:spPr>
      </p:pic>
      <p:sp>
        <p:nvSpPr>
          <p:cNvPr id="12"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E1104CB8-66B4-30BA-B8A2-81F1976B0F34}"/>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Rectangle: Rounded Corners 3">
            <a:extLst>
              <a:ext uri="{FF2B5EF4-FFF2-40B4-BE49-F238E27FC236}">
                <a16:creationId xmlns:a16="http://schemas.microsoft.com/office/drawing/2014/main" id="{8A84490B-5AD2-86AE-3855-43B3B16DE3DB}"/>
              </a:ext>
            </a:extLst>
          </p:cNvPr>
          <p:cNvSpPr/>
          <p:nvPr/>
        </p:nvSpPr>
        <p:spPr>
          <a:xfrm>
            <a:off x="6543674" y="2507455"/>
            <a:ext cx="1345405" cy="9167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68017052"/>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Diagram&#10;&#10;Description automatically generated">
            <a:extLst>
              <a:ext uri="{FF2B5EF4-FFF2-40B4-BE49-F238E27FC236}">
                <a16:creationId xmlns:a16="http://schemas.microsoft.com/office/drawing/2014/main" id="{F2438F8B-AE20-5729-A5EA-6CA11CF5EBE3}"/>
              </a:ext>
            </a:extLst>
          </p:cNvPr>
          <p:cNvPicPr>
            <a:picLocks noChangeAspect="1"/>
          </p:cNvPicPr>
          <p:nvPr/>
        </p:nvPicPr>
        <p:blipFill>
          <a:blip r:embed="rId2"/>
          <a:stretch>
            <a:fillRect/>
          </a:stretch>
        </p:blipFill>
        <p:spPr>
          <a:xfrm>
            <a:off x="1913258" y="764275"/>
            <a:ext cx="8365484"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F515FB80-0281-6593-EDFB-88891B30A4B5}"/>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Rectangle 3">
            <a:extLst>
              <a:ext uri="{FF2B5EF4-FFF2-40B4-BE49-F238E27FC236}">
                <a16:creationId xmlns:a16="http://schemas.microsoft.com/office/drawing/2014/main" id="{6C4E1ABA-49DE-4AF5-9A77-12092A4F460B}"/>
              </a:ext>
            </a:extLst>
          </p:cNvPr>
          <p:cNvSpPr/>
          <p:nvPr/>
        </p:nvSpPr>
        <p:spPr>
          <a:xfrm>
            <a:off x="7853362" y="1638299"/>
            <a:ext cx="1512093" cy="9167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D6642367-84D1-2F35-2F43-85996D581A32}"/>
              </a:ext>
            </a:extLst>
          </p:cNvPr>
          <p:cNvSpPr txBox="1"/>
          <p:nvPr/>
        </p:nvSpPr>
        <p:spPr>
          <a:xfrm>
            <a:off x="4867275" y="334327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413104636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4288871F-0B85-D08F-2452-9412702F5ED0}"/>
              </a:ext>
            </a:extLst>
          </p:cNvPr>
          <p:cNvPicPr>
            <a:picLocks noChangeAspect="1"/>
          </p:cNvPicPr>
          <p:nvPr/>
        </p:nvPicPr>
        <p:blipFill>
          <a:blip r:embed="rId2"/>
          <a:stretch>
            <a:fillRect/>
          </a:stretch>
        </p:blipFill>
        <p:spPr>
          <a:xfrm>
            <a:off x="3026098" y="764275"/>
            <a:ext cx="6139803"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6F609F84-EC9F-D92A-97B8-F00BC4ACBF92}"/>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424118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FDE12E25-3371-83CE-1AE6-B1755D7C3FA8}"/>
              </a:ext>
            </a:extLst>
          </p:cNvPr>
          <p:cNvPicPr>
            <a:picLocks noChangeAspect="1"/>
          </p:cNvPicPr>
          <p:nvPr/>
        </p:nvPicPr>
        <p:blipFill>
          <a:blip r:embed="rId2"/>
          <a:stretch>
            <a:fillRect/>
          </a:stretch>
        </p:blipFill>
        <p:spPr>
          <a:xfrm>
            <a:off x="3236006" y="764275"/>
            <a:ext cx="5719987"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68A86F45-010A-1B8B-9A80-36D0BF7830C0}"/>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264346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F7CF3C97-E247-B1BD-A22B-9D3A5FABA1B0}"/>
              </a:ext>
            </a:extLst>
          </p:cNvPr>
          <p:cNvPicPr>
            <a:picLocks noChangeAspect="1"/>
          </p:cNvPicPr>
          <p:nvPr/>
        </p:nvPicPr>
        <p:blipFill>
          <a:blip r:embed="rId2"/>
          <a:stretch>
            <a:fillRect/>
          </a:stretch>
        </p:blipFill>
        <p:spPr>
          <a:xfrm>
            <a:off x="2008517" y="454713"/>
            <a:ext cx="7329623" cy="5852726"/>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5BDC02BA-0A28-3B24-1784-4638B69861DA}"/>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6836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5E85D2EF-7348-AC7B-C389-288CBCA570C1}"/>
              </a:ext>
            </a:extLst>
          </p:cNvPr>
          <p:cNvPicPr>
            <a:picLocks noChangeAspect="1"/>
          </p:cNvPicPr>
          <p:nvPr/>
        </p:nvPicPr>
        <p:blipFill>
          <a:blip r:embed="rId2"/>
          <a:stretch>
            <a:fillRect/>
          </a:stretch>
        </p:blipFill>
        <p:spPr>
          <a:xfrm>
            <a:off x="1199132" y="764275"/>
            <a:ext cx="9793735"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05F61FEF-E5B6-D958-E089-C43A4F6510C3}"/>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726488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54A98CF-5529-4F3E-A692-2CF1D51F3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0825122" cy="6858000"/>
          </a:xfrm>
          <a:custGeom>
            <a:avLst/>
            <a:gdLst>
              <a:gd name="connsiteX0" fmla="*/ 0 w 10825122"/>
              <a:gd name="connsiteY0" fmla="*/ 0 h 6858000"/>
              <a:gd name="connsiteX1" fmla="*/ 9969784 w 10825122"/>
              <a:gd name="connsiteY1" fmla="*/ 0 h 6858000"/>
              <a:gd name="connsiteX2" fmla="*/ 10105415 w 10825122"/>
              <a:gd name="connsiteY2" fmla="*/ 264816 h 6858000"/>
              <a:gd name="connsiteX3" fmla="*/ 10825122 w 10825122"/>
              <a:gd name="connsiteY3" fmla="*/ 3429000 h 6858000"/>
              <a:gd name="connsiteX4" fmla="*/ 10105415 w 10825122"/>
              <a:gd name="connsiteY4" fmla="*/ 6593184 h 6858000"/>
              <a:gd name="connsiteX5" fmla="*/ 9969784 w 10825122"/>
              <a:gd name="connsiteY5" fmla="*/ 6858000 h 6858000"/>
              <a:gd name="connsiteX6" fmla="*/ 0 w 108251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25122" h="6858000">
                <a:moveTo>
                  <a:pt x="0" y="0"/>
                </a:moveTo>
                <a:lnTo>
                  <a:pt x="9969784" y="0"/>
                </a:lnTo>
                <a:lnTo>
                  <a:pt x="10105415" y="264816"/>
                </a:lnTo>
                <a:cubicBezTo>
                  <a:pt x="10566647" y="1222029"/>
                  <a:pt x="10825122" y="2295330"/>
                  <a:pt x="10825122" y="3429000"/>
                </a:cubicBezTo>
                <a:cubicBezTo>
                  <a:pt x="10825122" y="4562671"/>
                  <a:pt x="10566647" y="5635971"/>
                  <a:pt x="10105415" y="6593184"/>
                </a:cubicBezTo>
                <a:lnTo>
                  <a:pt x="996978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3" descr="Text&#10;&#10;Description automatically generated">
            <a:extLst>
              <a:ext uri="{FF2B5EF4-FFF2-40B4-BE49-F238E27FC236}">
                <a16:creationId xmlns:a16="http://schemas.microsoft.com/office/drawing/2014/main" id="{5417C6F3-2B17-9E37-E125-680C25088DC5}"/>
              </a:ext>
            </a:extLst>
          </p:cNvPr>
          <p:cNvPicPr>
            <a:picLocks noChangeAspect="1"/>
          </p:cNvPicPr>
          <p:nvPr/>
        </p:nvPicPr>
        <p:blipFill>
          <a:blip r:embed="rId2"/>
          <a:stretch>
            <a:fillRect/>
          </a:stretch>
        </p:blipFill>
        <p:spPr>
          <a:xfrm>
            <a:off x="2006484" y="788108"/>
            <a:ext cx="6819734" cy="4995456"/>
          </a:xfrm>
          <a:prstGeom prst="rect">
            <a:avLst/>
          </a:prstGeom>
        </p:spPr>
      </p:pic>
      <p:sp>
        <p:nvSpPr>
          <p:cNvPr id="12"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extBox 1">
            <a:extLst>
              <a:ext uri="{FF2B5EF4-FFF2-40B4-BE49-F238E27FC236}">
                <a16:creationId xmlns:a16="http://schemas.microsoft.com/office/drawing/2014/main" id="{0C308BCF-234A-6CCE-8D43-65098B7F6583}"/>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74937279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HeadlinesVTI">
  <a:themeElements>
    <a:clrScheme name="Headlines">
      <a:dk1>
        <a:sysClr val="windowText" lastClr="000000"/>
      </a:dk1>
      <a:lt1>
        <a:sysClr val="window" lastClr="FFFFFF"/>
      </a:lt1>
      <a:dk2>
        <a:srgbClr val="232C41"/>
      </a:dk2>
      <a:lt2>
        <a:srgbClr val="F6F4EF"/>
      </a:lt2>
      <a:accent1>
        <a:srgbClr val="439EB7"/>
      </a:accent1>
      <a:accent2>
        <a:srgbClr val="E20E65"/>
      </a:accent2>
      <a:accent3>
        <a:srgbClr val="F59324"/>
      </a:accent3>
      <a:accent4>
        <a:srgbClr val="5046B9"/>
      </a:accent4>
      <a:accent5>
        <a:srgbClr val="5CB678"/>
      </a:accent5>
      <a:accent6>
        <a:srgbClr val="9717F7"/>
      </a:accent6>
      <a:hlink>
        <a:srgbClr val="E80095"/>
      </a:hlink>
      <a:folHlink>
        <a:srgbClr val="808080"/>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7C2F7BF6-CD39-4568-B8BD-EA8D252E10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0455F8-10A0-4EEF-9BB1-9035E295B165}">
  <ds:schemaRefs>
    <ds:schemaRef ds:uri="http://schemas.microsoft.com/sharepoint/v3/contenttype/forms"/>
  </ds:schemaRefs>
</ds:datastoreItem>
</file>

<file path=customXml/itemProps3.xml><?xml version="1.0" encoding="utf-8"?>
<ds:datastoreItem xmlns:ds="http://schemas.openxmlformats.org/officeDocument/2006/customXml" ds:itemID="{79B0F2AC-8567-4D03-BFFC-653DB596C52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Madison</Template>
  <TotalTime>0</TotalTime>
  <Words>1</Words>
  <Application>Microsoft Office PowerPoint</Application>
  <PresentationFormat>Widescreen</PresentationFormat>
  <Paragraphs>1</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HeadlinesVTI</vt:lpstr>
      <vt:lpstr>NUMERICAL INTEGRATION </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122</cp:revision>
  <dcterms:modified xsi:type="dcterms:W3CDTF">2022-07-19T06:33:19Z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